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75" r:id="rId7"/>
    <p:sldId id="278" r:id="rId8"/>
    <p:sldId id="279" r:id="rId9"/>
    <p:sldId id="280" r:id="rId10"/>
    <p:sldId id="287" r:id="rId11"/>
    <p:sldId id="281" r:id="rId12"/>
    <p:sldId id="288" r:id="rId13"/>
    <p:sldId id="286" r:id="rId14"/>
    <p:sldId id="290" r:id="rId15"/>
    <p:sldId id="291" r:id="rId16"/>
    <p:sldId id="289" r:id="rId17"/>
    <p:sldId id="292" r:id="rId18"/>
    <p:sldId id="293" r:id="rId19"/>
    <p:sldId id="295" r:id="rId20"/>
    <p:sldId id="29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89859"/>
  </p:normalViewPr>
  <p:slideViewPr>
    <p:cSldViewPr snapToGrid="0">
      <p:cViewPr varScale="1">
        <p:scale>
          <a:sx n="122" d="100"/>
          <a:sy n="122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CDA10-924C-4A4E-9EFC-7985291C41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98ACD-1C83-4D37-A871-5B1448EE08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We </a:t>
          </a:r>
          <a:r>
            <a:rPr lang="en-US" sz="1600" b="1" dirty="0">
              <a:solidFill>
                <a:schemeClr val="tx1"/>
              </a:solidFill>
            </a:rPr>
            <a:t>divide our data</a:t>
          </a:r>
          <a:r>
            <a:rPr lang="en-US" sz="1600" dirty="0">
              <a:solidFill>
                <a:schemeClr val="tx1"/>
              </a:solidFill>
            </a:rPr>
            <a:t> into two groups:</a:t>
          </a:r>
        </a:p>
      </dgm:t>
    </dgm:pt>
    <dgm:pt modelId="{7B818716-FA18-45CE-8D8A-A09874F691FE}" type="parTrans" cxnId="{507B9009-24DA-47B4-BB0B-D8FA78817CD9}">
      <dgm:prSet/>
      <dgm:spPr/>
      <dgm:t>
        <a:bodyPr/>
        <a:lstStyle/>
        <a:p>
          <a:endParaRPr lang="en-US"/>
        </a:p>
      </dgm:t>
    </dgm:pt>
    <dgm:pt modelId="{17B2622A-9B2D-46D8-8197-ED375C357D1E}" type="sibTrans" cxnId="{507B9009-24DA-47B4-BB0B-D8FA78817CD9}">
      <dgm:prSet/>
      <dgm:spPr/>
      <dgm:t>
        <a:bodyPr/>
        <a:lstStyle/>
        <a:p>
          <a:endParaRPr lang="en-US"/>
        </a:p>
      </dgm:t>
    </dgm:pt>
    <dgm:pt modelId="{3C4D0799-2395-4B10-9FD2-9AA8C07134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Training data (80%)</a:t>
          </a:r>
          <a:r>
            <a:rPr lang="en-US" sz="1600" dirty="0">
              <a:solidFill>
                <a:schemeClr val="tx1"/>
              </a:solidFill>
            </a:rPr>
            <a:t> → the computer </a:t>
          </a:r>
          <a:r>
            <a:rPr lang="en-US" sz="1600" i="1" dirty="0">
              <a:solidFill>
                <a:schemeClr val="tx1"/>
              </a:solidFill>
            </a:rPr>
            <a:t>learns</a:t>
          </a:r>
          <a:r>
            <a:rPr lang="en-US" sz="1600" dirty="0">
              <a:solidFill>
                <a:schemeClr val="tx1"/>
              </a:solidFill>
            </a:rPr>
            <a:t> from this.</a:t>
          </a:r>
        </a:p>
      </dgm:t>
    </dgm:pt>
    <dgm:pt modelId="{F179745A-5303-47D1-AB84-F5D8AAD38A83}" type="parTrans" cxnId="{7535F282-86FC-415A-81DC-12E246D9E869}">
      <dgm:prSet/>
      <dgm:spPr/>
      <dgm:t>
        <a:bodyPr/>
        <a:lstStyle/>
        <a:p>
          <a:endParaRPr lang="en-US"/>
        </a:p>
      </dgm:t>
    </dgm:pt>
    <dgm:pt modelId="{6DC02205-6F72-4FC3-89FF-7906AB1A753C}" type="sibTrans" cxnId="{7535F282-86FC-415A-81DC-12E246D9E869}">
      <dgm:prSet/>
      <dgm:spPr/>
      <dgm:t>
        <a:bodyPr/>
        <a:lstStyle/>
        <a:p>
          <a:endParaRPr lang="en-US"/>
        </a:p>
      </dgm:t>
    </dgm:pt>
    <dgm:pt modelId="{EF3B4CD3-AFBB-4174-BFFF-CB98253D1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Testing data (20%)</a:t>
          </a:r>
          <a:r>
            <a:rPr lang="en-US" sz="1600" dirty="0">
              <a:solidFill>
                <a:schemeClr val="tx1"/>
              </a:solidFill>
            </a:rPr>
            <a:t> → we </a:t>
          </a:r>
          <a:r>
            <a:rPr lang="en-US" sz="1600" i="1" dirty="0">
              <a:solidFill>
                <a:schemeClr val="tx1"/>
              </a:solidFill>
            </a:rPr>
            <a:t>check</a:t>
          </a:r>
          <a:r>
            <a:rPr lang="en-US" sz="1600" dirty="0">
              <a:solidFill>
                <a:schemeClr val="tx1"/>
              </a:solidFill>
            </a:rPr>
            <a:t> if it really learned.</a:t>
          </a:r>
        </a:p>
      </dgm:t>
    </dgm:pt>
    <dgm:pt modelId="{92D28044-EBBD-45E4-A6AE-77F564E7F7F9}" type="parTrans" cxnId="{73B1710C-90E1-407F-B4AA-CC02DC1CCF16}">
      <dgm:prSet/>
      <dgm:spPr/>
      <dgm:t>
        <a:bodyPr/>
        <a:lstStyle/>
        <a:p>
          <a:endParaRPr lang="en-US"/>
        </a:p>
      </dgm:t>
    </dgm:pt>
    <dgm:pt modelId="{57B07E8D-8A12-4B7F-8D7B-E9F656AE21B9}" type="sibTrans" cxnId="{73B1710C-90E1-407F-B4AA-CC02DC1CCF16}">
      <dgm:prSet/>
      <dgm:spPr/>
      <dgm:t>
        <a:bodyPr/>
        <a:lstStyle/>
        <a:p>
          <a:endParaRPr lang="en-US"/>
        </a:p>
      </dgm:t>
    </dgm:pt>
    <dgm:pt modelId="{133F96F5-6E0E-471D-840D-187DBC3E89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test_size</a:t>
          </a:r>
          <a:r>
            <a:rPr lang="en-US" sz="1600" dirty="0">
              <a:solidFill>
                <a:schemeClr val="tx1"/>
              </a:solidFill>
            </a:rPr>
            <a:t>=0.2 means </a:t>
          </a:r>
          <a:r>
            <a:rPr lang="en-US" sz="1600" b="1" dirty="0">
              <a:solidFill>
                <a:schemeClr val="tx1"/>
              </a:solidFill>
            </a:rPr>
            <a:t>20% for testing</a:t>
          </a:r>
          <a:r>
            <a:rPr lang="en-US" sz="1600" dirty="0">
              <a:solidFill>
                <a:schemeClr val="tx1"/>
              </a:solidFill>
            </a:rPr>
            <a:t> and </a:t>
          </a:r>
          <a:r>
            <a:rPr lang="en-US" sz="1600" b="1" dirty="0">
              <a:solidFill>
                <a:schemeClr val="tx1"/>
              </a:solidFill>
            </a:rPr>
            <a:t>80% for training</a:t>
          </a:r>
          <a:r>
            <a:rPr lang="en-US" sz="1600" dirty="0">
              <a:solidFill>
                <a:schemeClr val="tx1"/>
              </a:solidFill>
            </a:rPr>
            <a:t>.</a:t>
          </a:r>
        </a:p>
      </dgm:t>
    </dgm:pt>
    <dgm:pt modelId="{358BDC58-1F8F-4701-8484-159A2547B242}" type="parTrans" cxnId="{C5454AC0-90B8-4178-B0AD-5C227CE5D883}">
      <dgm:prSet/>
      <dgm:spPr/>
      <dgm:t>
        <a:bodyPr/>
        <a:lstStyle/>
        <a:p>
          <a:endParaRPr lang="en-US"/>
        </a:p>
      </dgm:t>
    </dgm:pt>
    <dgm:pt modelId="{790C104A-20B7-479C-8DF5-1B6B3B0A9D71}" type="sibTrans" cxnId="{C5454AC0-90B8-4178-B0AD-5C227CE5D883}">
      <dgm:prSet/>
      <dgm:spPr/>
      <dgm:t>
        <a:bodyPr/>
        <a:lstStyle/>
        <a:p>
          <a:endParaRPr lang="en-US"/>
        </a:p>
      </dgm:t>
    </dgm:pt>
    <dgm:pt modelId="{A2F96EB3-89A8-4203-8084-50799C62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random_state</a:t>
          </a:r>
          <a:r>
            <a:rPr lang="en-US" sz="1600" dirty="0">
              <a:solidFill>
                <a:schemeClr val="tx1"/>
              </a:solidFill>
            </a:rPr>
            <a:t>=42 just makes sure we get the </a:t>
          </a:r>
          <a:r>
            <a:rPr lang="en-US" sz="1600" i="1" dirty="0">
              <a:solidFill>
                <a:schemeClr val="tx1"/>
              </a:solidFill>
            </a:rPr>
            <a:t>same random split</a:t>
          </a:r>
          <a:r>
            <a:rPr lang="en-US" sz="1600" dirty="0">
              <a:solidFill>
                <a:schemeClr val="tx1"/>
              </a:solidFill>
            </a:rPr>
            <a:t> each time we run it.</a:t>
          </a:r>
        </a:p>
      </dgm:t>
    </dgm:pt>
    <dgm:pt modelId="{D869A8EA-D26D-49C7-9E6C-D4EFD9952714}" type="parTrans" cxnId="{F9528C4E-9594-4483-93E6-AE81F5796067}">
      <dgm:prSet/>
      <dgm:spPr/>
      <dgm:t>
        <a:bodyPr/>
        <a:lstStyle/>
        <a:p>
          <a:endParaRPr lang="en-US"/>
        </a:p>
      </dgm:t>
    </dgm:pt>
    <dgm:pt modelId="{EC0A4EC8-9280-4C7B-9613-988A968B2458}" type="sibTrans" cxnId="{F9528C4E-9594-4483-93E6-AE81F5796067}">
      <dgm:prSet/>
      <dgm:spPr/>
      <dgm:t>
        <a:bodyPr/>
        <a:lstStyle/>
        <a:p>
          <a:endParaRPr lang="en-US"/>
        </a:p>
      </dgm:t>
    </dgm:pt>
    <dgm:pt modelId="{93AA215D-6FD5-4C5C-B438-D21E1A506C62}" type="pres">
      <dgm:prSet presAssocID="{7DACDA10-924C-4A4E-9EFC-7985291C41D1}" presName="root" presStyleCnt="0">
        <dgm:presLayoutVars>
          <dgm:dir/>
          <dgm:resizeHandles val="exact"/>
        </dgm:presLayoutVars>
      </dgm:prSet>
      <dgm:spPr/>
    </dgm:pt>
    <dgm:pt modelId="{6F9A0223-9A74-4DDF-8D02-6483FCB92E1F}" type="pres">
      <dgm:prSet presAssocID="{3B298ACD-1C83-4D37-A871-5B1448EE081C}" presName="compNode" presStyleCnt="0"/>
      <dgm:spPr/>
    </dgm:pt>
    <dgm:pt modelId="{510E68C0-C351-4CB0-BC62-E581392F0862}" type="pres">
      <dgm:prSet presAssocID="{3B298ACD-1C83-4D37-A871-5B1448EE081C}" presName="bgRect" presStyleLbl="bgShp" presStyleIdx="0" presStyleCnt="5"/>
      <dgm:spPr/>
    </dgm:pt>
    <dgm:pt modelId="{4710B7D0-5C4D-45E3-A7F4-DF241B136211}" type="pres">
      <dgm:prSet presAssocID="{3B298ACD-1C83-4D37-A871-5B1448EE08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86667B4-485D-42FD-9E20-B6C20DC419E5}" type="pres">
      <dgm:prSet presAssocID="{3B298ACD-1C83-4D37-A871-5B1448EE081C}" presName="spaceRect" presStyleCnt="0"/>
      <dgm:spPr/>
    </dgm:pt>
    <dgm:pt modelId="{2D1A22D7-283F-4244-B2F6-3237805ED3B2}" type="pres">
      <dgm:prSet presAssocID="{3B298ACD-1C83-4D37-A871-5B1448EE081C}" presName="parTx" presStyleLbl="revTx" presStyleIdx="0" presStyleCnt="5">
        <dgm:presLayoutVars>
          <dgm:chMax val="0"/>
          <dgm:chPref val="0"/>
        </dgm:presLayoutVars>
      </dgm:prSet>
      <dgm:spPr/>
    </dgm:pt>
    <dgm:pt modelId="{F17BBBAE-E0FA-41A5-B46F-02582C9E7FCE}" type="pres">
      <dgm:prSet presAssocID="{17B2622A-9B2D-46D8-8197-ED375C357D1E}" presName="sibTrans" presStyleCnt="0"/>
      <dgm:spPr/>
    </dgm:pt>
    <dgm:pt modelId="{60266078-C5C9-451D-9057-74D65773DEB9}" type="pres">
      <dgm:prSet presAssocID="{3C4D0799-2395-4B10-9FD2-9AA8C07134C9}" presName="compNode" presStyleCnt="0"/>
      <dgm:spPr/>
    </dgm:pt>
    <dgm:pt modelId="{27DAA034-29FF-4BFA-B0E6-59E254C0097E}" type="pres">
      <dgm:prSet presAssocID="{3C4D0799-2395-4B10-9FD2-9AA8C07134C9}" presName="bgRect" presStyleLbl="bgShp" presStyleIdx="1" presStyleCnt="5"/>
      <dgm:spPr/>
    </dgm:pt>
    <dgm:pt modelId="{F064A841-2AFC-4CD5-A865-09EEC75647B6}" type="pres">
      <dgm:prSet presAssocID="{3C4D0799-2395-4B10-9FD2-9AA8C07134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7C981-8B79-4C61-92E9-558310C9E90F}" type="pres">
      <dgm:prSet presAssocID="{3C4D0799-2395-4B10-9FD2-9AA8C07134C9}" presName="spaceRect" presStyleCnt="0"/>
      <dgm:spPr/>
    </dgm:pt>
    <dgm:pt modelId="{BE4BD965-1916-421A-A1EB-7A5837B3F9EC}" type="pres">
      <dgm:prSet presAssocID="{3C4D0799-2395-4B10-9FD2-9AA8C07134C9}" presName="parTx" presStyleLbl="revTx" presStyleIdx="1" presStyleCnt="5">
        <dgm:presLayoutVars>
          <dgm:chMax val="0"/>
          <dgm:chPref val="0"/>
        </dgm:presLayoutVars>
      </dgm:prSet>
      <dgm:spPr/>
    </dgm:pt>
    <dgm:pt modelId="{E425D03F-1F87-453A-AB09-137DD2666655}" type="pres">
      <dgm:prSet presAssocID="{6DC02205-6F72-4FC3-89FF-7906AB1A753C}" presName="sibTrans" presStyleCnt="0"/>
      <dgm:spPr/>
    </dgm:pt>
    <dgm:pt modelId="{E53E9995-0520-4AD2-BDEB-5F974986F36A}" type="pres">
      <dgm:prSet presAssocID="{EF3B4CD3-AFBB-4174-BFFF-CB98253D12B4}" presName="compNode" presStyleCnt="0"/>
      <dgm:spPr/>
    </dgm:pt>
    <dgm:pt modelId="{3F084672-91F1-4953-A6E5-6E94F68E483D}" type="pres">
      <dgm:prSet presAssocID="{EF3B4CD3-AFBB-4174-BFFF-CB98253D12B4}" presName="bgRect" presStyleLbl="bgShp" presStyleIdx="2" presStyleCnt="5"/>
      <dgm:spPr/>
    </dgm:pt>
    <dgm:pt modelId="{721FED01-7D7D-498B-8886-5923A82009F0}" type="pres">
      <dgm:prSet presAssocID="{EF3B4CD3-AFBB-4174-BFFF-CB98253D12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80CC78-0EBE-41E5-97F4-65CC373B8F99}" type="pres">
      <dgm:prSet presAssocID="{EF3B4CD3-AFBB-4174-BFFF-CB98253D12B4}" presName="spaceRect" presStyleCnt="0"/>
      <dgm:spPr/>
    </dgm:pt>
    <dgm:pt modelId="{276E5A08-EDF0-442B-A400-2C8D99C9564E}" type="pres">
      <dgm:prSet presAssocID="{EF3B4CD3-AFBB-4174-BFFF-CB98253D12B4}" presName="parTx" presStyleLbl="revTx" presStyleIdx="2" presStyleCnt="5">
        <dgm:presLayoutVars>
          <dgm:chMax val="0"/>
          <dgm:chPref val="0"/>
        </dgm:presLayoutVars>
      </dgm:prSet>
      <dgm:spPr/>
    </dgm:pt>
    <dgm:pt modelId="{041D2596-BCC7-4600-BB77-6A9614B075F2}" type="pres">
      <dgm:prSet presAssocID="{57B07E8D-8A12-4B7F-8D7B-E9F656AE21B9}" presName="sibTrans" presStyleCnt="0"/>
      <dgm:spPr/>
    </dgm:pt>
    <dgm:pt modelId="{006E9744-482C-40D3-A3A9-5BE391AEE205}" type="pres">
      <dgm:prSet presAssocID="{133F96F5-6E0E-471D-840D-187DBC3E899E}" presName="compNode" presStyleCnt="0"/>
      <dgm:spPr/>
    </dgm:pt>
    <dgm:pt modelId="{90330C22-D2CC-4375-8F14-01B06FF546E6}" type="pres">
      <dgm:prSet presAssocID="{133F96F5-6E0E-471D-840D-187DBC3E899E}" presName="bgRect" presStyleLbl="bgShp" presStyleIdx="3" presStyleCnt="5"/>
      <dgm:spPr/>
    </dgm:pt>
    <dgm:pt modelId="{87B90023-F246-461B-9DD4-45798BB1F8CF}" type="pres">
      <dgm:prSet presAssocID="{133F96F5-6E0E-471D-840D-187DBC3E89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21462C6-CEAE-4BBB-AC9E-EFA1AC96315B}" type="pres">
      <dgm:prSet presAssocID="{133F96F5-6E0E-471D-840D-187DBC3E899E}" presName="spaceRect" presStyleCnt="0"/>
      <dgm:spPr/>
    </dgm:pt>
    <dgm:pt modelId="{F4E082E6-9921-48DB-ACD1-16F3FB7F99FB}" type="pres">
      <dgm:prSet presAssocID="{133F96F5-6E0E-471D-840D-187DBC3E899E}" presName="parTx" presStyleLbl="revTx" presStyleIdx="3" presStyleCnt="5">
        <dgm:presLayoutVars>
          <dgm:chMax val="0"/>
          <dgm:chPref val="0"/>
        </dgm:presLayoutVars>
      </dgm:prSet>
      <dgm:spPr/>
    </dgm:pt>
    <dgm:pt modelId="{97D8F4D2-A6AC-4408-B54E-6B3DA6BBEE2D}" type="pres">
      <dgm:prSet presAssocID="{790C104A-20B7-479C-8DF5-1B6B3B0A9D71}" presName="sibTrans" presStyleCnt="0"/>
      <dgm:spPr/>
    </dgm:pt>
    <dgm:pt modelId="{D7714D34-552F-41FF-ADD9-EB9F31959EEF}" type="pres">
      <dgm:prSet presAssocID="{A2F96EB3-89A8-4203-8084-50799C62EF45}" presName="compNode" presStyleCnt="0"/>
      <dgm:spPr/>
    </dgm:pt>
    <dgm:pt modelId="{ABBFD3FB-DA58-410B-AAA5-AC62EC841AB7}" type="pres">
      <dgm:prSet presAssocID="{A2F96EB3-89A8-4203-8084-50799C62EF45}" presName="bgRect" presStyleLbl="bgShp" presStyleIdx="4" presStyleCnt="5"/>
      <dgm:spPr/>
    </dgm:pt>
    <dgm:pt modelId="{D37E4728-5BD9-4B73-A67D-69321321AC57}" type="pres">
      <dgm:prSet presAssocID="{A2F96EB3-89A8-4203-8084-50799C62EF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0398988-196F-408D-81B1-342784A82D50}" type="pres">
      <dgm:prSet presAssocID="{A2F96EB3-89A8-4203-8084-50799C62EF45}" presName="spaceRect" presStyleCnt="0"/>
      <dgm:spPr/>
    </dgm:pt>
    <dgm:pt modelId="{346B6464-D6CE-4BBA-980C-1ACE222D90AA}" type="pres">
      <dgm:prSet presAssocID="{A2F96EB3-89A8-4203-8084-50799C62EF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7B9009-24DA-47B4-BB0B-D8FA78817CD9}" srcId="{7DACDA10-924C-4A4E-9EFC-7985291C41D1}" destId="{3B298ACD-1C83-4D37-A871-5B1448EE081C}" srcOrd="0" destOrd="0" parTransId="{7B818716-FA18-45CE-8D8A-A09874F691FE}" sibTransId="{17B2622A-9B2D-46D8-8197-ED375C357D1E}"/>
    <dgm:cxn modelId="{73B1710C-90E1-407F-B4AA-CC02DC1CCF16}" srcId="{7DACDA10-924C-4A4E-9EFC-7985291C41D1}" destId="{EF3B4CD3-AFBB-4174-BFFF-CB98253D12B4}" srcOrd="2" destOrd="0" parTransId="{92D28044-EBBD-45E4-A6AE-77F564E7F7F9}" sibTransId="{57B07E8D-8A12-4B7F-8D7B-E9F656AE21B9}"/>
    <dgm:cxn modelId="{BBA15214-FDF5-4040-879A-BE343549C878}" type="presOf" srcId="{EF3B4CD3-AFBB-4174-BFFF-CB98253D12B4}" destId="{276E5A08-EDF0-442B-A400-2C8D99C9564E}" srcOrd="0" destOrd="0" presId="urn:microsoft.com/office/officeart/2018/2/layout/IconVerticalSolidList"/>
    <dgm:cxn modelId="{F9528C4E-9594-4483-93E6-AE81F5796067}" srcId="{7DACDA10-924C-4A4E-9EFC-7985291C41D1}" destId="{A2F96EB3-89A8-4203-8084-50799C62EF45}" srcOrd="4" destOrd="0" parTransId="{D869A8EA-D26D-49C7-9E6C-D4EFD9952714}" sibTransId="{EC0A4EC8-9280-4C7B-9613-988A968B2458}"/>
    <dgm:cxn modelId="{8C1FA658-086F-A64B-B4C2-8AC8C50A1CF4}" type="presOf" srcId="{3B298ACD-1C83-4D37-A871-5B1448EE081C}" destId="{2D1A22D7-283F-4244-B2F6-3237805ED3B2}" srcOrd="0" destOrd="0" presId="urn:microsoft.com/office/officeart/2018/2/layout/IconVerticalSolidList"/>
    <dgm:cxn modelId="{7535F282-86FC-415A-81DC-12E246D9E869}" srcId="{7DACDA10-924C-4A4E-9EFC-7985291C41D1}" destId="{3C4D0799-2395-4B10-9FD2-9AA8C07134C9}" srcOrd="1" destOrd="0" parTransId="{F179745A-5303-47D1-AB84-F5D8AAD38A83}" sibTransId="{6DC02205-6F72-4FC3-89FF-7906AB1A753C}"/>
    <dgm:cxn modelId="{ED1814A7-8B5D-F945-B908-56E1CC803F21}" type="presOf" srcId="{3C4D0799-2395-4B10-9FD2-9AA8C07134C9}" destId="{BE4BD965-1916-421A-A1EB-7A5837B3F9EC}" srcOrd="0" destOrd="0" presId="urn:microsoft.com/office/officeart/2018/2/layout/IconVerticalSolidList"/>
    <dgm:cxn modelId="{06BF41BC-78E6-7348-A364-8D12AAAD6EA0}" type="presOf" srcId="{7DACDA10-924C-4A4E-9EFC-7985291C41D1}" destId="{93AA215D-6FD5-4C5C-B438-D21E1A506C62}" srcOrd="0" destOrd="0" presId="urn:microsoft.com/office/officeart/2018/2/layout/IconVerticalSolidList"/>
    <dgm:cxn modelId="{C5454AC0-90B8-4178-B0AD-5C227CE5D883}" srcId="{7DACDA10-924C-4A4E-9EFC-7985291C41D1}" destId="{133F96F5-6E0E-471D-840D-187DBC3E899E}" srcOrd="3" destOrd="0" parTransId="{358BDC58-1F8F-4701-8484-159A2547B242}" sibTransId="{790C104A-20B7-479C-8DF5-1B6B3B0A9D71}"/>
    <dgm:cxn modelId="{626C1BC4-2C48-CE43-B6C2-3C1033517700}" type="presOf" srcId="{133F96F5-6E0E-471D-840D-187DBC3E899E}" destId="{F4E082E6-9921-48DB-ACD1-16F3FB7F99FB}" srcOrd="0" destOrd="0" presId="urn:microsoft.com/office/officeart/2018/2/layout/IconVerticalSolidList"/>
    <dgm:cxn modelId="{22C57DEB-90A4-404E-AF99-429EF5A98FFD}" type="presOf" srcId="{A2F96EB3-89A8-4203-8084-50799C62EF45}" destId="{346B6464-D6CE-4BBA-980C-1ACE222D90AA}" srcOrd="0" destOrd="0" presId="urn:microsoft.com/office/officeart/2018/2/layout/IconVerticalSolidList"/>
    <dgm:cxn modelId="{4326A6FF-D425-7645-A984-25A99A358C75}" type="presParOf" srcId="{93AA215D-6FD5-4C5C-B438-D21E1A506C62}" destId="{6F9A0223-9A74-4DDF-8D02-6483FCB92E1F}" srcOrd="0" destOrd="0" presId="urn:microsoft.com/office/officeart/2018/2/layout/IconVerticalSolidList"/>
    <dgm:cxn modelId="{809249AF-7A07-A648-A626-9309BAF073F4}" type="presParOf" srcId="{6F9A0223-9A74-4DDF-8D02-6483FCB92E1F}" destId="{510E68C0-C351-4CB0-BC62-E581392F0862}" srcOrd="0" destOrd="0" presId="urn:microsoft.com/office/officeart/2018/2/layout/IconVerticalSolidList"/>
    <dgm:cxn modelId="{D28BB04C-F1B9-7B46-A0B7-FF4AC429F77C}" type="presParOf" srcId="{6F9A0223-9A74-4DDF-8D02-6483FCB92E1F}" destId="{4710B7D0-5C4D-45E3-A7F4-DF241B136211}" srcOrd="1" destOrd="0" presId="urn:microsoft.com/office/officeart/2018/2/layout/IconVerticalSolidList"/>
    <dgm:cxn modelId="{8C05538E-DFDE-6A45-80C9-569D1CC83392}" type="presParOf" srcId="{6F9A0223-9A74-4DDF-8D02-6483FCB92E1F}" destId="{B86667B4-485D-42FD-9E20-B6C20DC419E5}" srcOrd="2" destOrd="0" presId="urn:microsoft.com/office/officeart/2018/2/layout/IconVerticalSolidList"/>
    <dgm:cxn modelId="{3C1A169F-A898-AC4C-B580-0C4EAB0D3A66}" type="presParOf" srcId="{6F9A0223-9A74-4DDF-8D02-6483FCB92E1F}" destId="{2D1A22D7-283F-4244-B2F6-3237805ED3B2}" srcOrd="3" destOrd="0" presId="urn:microsoft.com/office/officeart/2018/2/layout/IconVerticalSolidList"/>
    <dgm:cxn modelId="{32988D37-E5F1-6F4A-BCA6-3708D01D0E37}" type="presParOf" srcId="{93AA215D-6FD5-4C5C-B438-D21E1A506C62}" destId="{F17BBBAE-E0FA-41A5-B46F-02582C9E7FCE}" srcOrd="1" destOrd="0" presId="urn:microsoft.com/office/officeart/2018/2/layout/IconVerticalSolidList"/>
    <dgm:cxn modelId="{1B65BC48-605E-184E-9AC6-51D78B7089D9}" type="presParOf" srcId="{93AA215D-6FD5-4C5C-B438-D21E1A506C62}" destId="{60266078-C5C9-451D-9057-74D65773DEB9}" srcOrd="2" destOrd="0" presId="urn:microsoft.com/office/officeart/2018/2/layout/IconVerticalSolidList"/>
    <dgm:cxn modelId="{11E89D97-C6E3-F44F-AAD7-7CC055BB5572}" type="presParOf" srcId="{60266078-C5C9-451D-9057-74D65773DEB9}" destId="{27DAA034-29FF-4BFA-B0E6-59E254C0097E}" srcOrd="0" destOrd="0" presId="urn:microsoft.com/office/officeart/2018/2/layout/IconVerticalSolidList"/>
    <dgm:cxn modelId="{D2D12072-E653-BF46-810A-103168F92149}" type="presParOf" srcId="{60266078-C5C9-451D-9057-74D65773DEB9}" destId="{F064A841-2AFC-4CD5-A865-09EEC75647B6}" srcOrd="1" destOrd="0" presId="urn:microsoft.com/office/officeart/2018/2/layout/IconVerticalSolidList"/>
    <dgm:cxn modelId="{EB233763-6CA3-8F47-9FAF-4780B442BC9D}" type="presParOf" srcId="{60266078-C5C9-451D-9057-74D65773DEB9}" destId="{C2D7C981-8B79-4C61-92E9-558310C9E90F}" srcOrd="2" destOrd="0" presId="urn:microsoft.com/office/officeart/2018/2/layout/IconVerticalSolidList"/>
    <dgm:cxn modelId="{BC3CE43D-3AFA-864B-BEA5-944705C136E5}" type="presParOf" srcId="{60266078-C5C9-451D-9057-74D65773DEB9}" destId="{BE4BD965-1916-421A-A1EB-7A5837B3F9EC}" srcOrd="3" destOrd="0" presId="urn:microsoft.com/office/officeart/2018/2/layout/IconVerticalSolidList"/>
    <dgm:cxn modelId="{F541E0D0-6758-8843-9388-B677DC98CBBD}" type="presParOf" srcId="{93AA215D-6FD5-4C5C-B438-D21E1A506C62}" destId="{E425D03F-1F87-453A-AB09-137DD2666655}" srcOrd="3" destOrd="0" presId="urn:microsoft.com/office/officeart/2018/2/layout/IconVerticalSolidList"/>
    <dgm:cxn modelId="{8A8D4D35-4D2C-1E4D-B2D1-BEBD9BE7E8A9}" type="presParOf" srcId="{93AA215D-6FD5-4C5C-B438-D21E1A506C62}" destId="{E53E9995-0520-4AD2-BDEB-5F974986F36A}" srcOrd="4" destOrd="0" presId="urn:microsoft.com/office/officeart/2018/2/layout/IconVerticalSolidList"/>
    <dgm:cxn modelId="{8D6AD3E9-924A-1844-83E8-92085EDB2D19}" type="presParOf" srcId="{E53E9995-0520-4AD2-BDEB-5F974986F36A}" destId="{3F084672-91F1-4953-A6E5-6E94F68E483D}" srcOrd="0" destOrd="0" presId="urn:microsoft.com/office/officeart/2018/2/layout/IconVerticalSolidList"/>
    <dgm:cxn modelId="{63360C60-E47B-A84F-A0A8-FBB83C4688B2}" type="presParOf" srcId="{E53E9995-0520-4AD2-BDEB-5F974986F36A}" destId="{721FED01-7D7D-498B-8886-5923A82009F0}" srcOrd="1" destOrd="0" presId="urn:microsoft.com/office/officeart/2018/2/layout/IconVerticalSolidList"/>
    <dgm:cxn modelId="{A57641B9-45E9-BD40-8B73-22302FE279C0}" type="presParOf" srcId="{E53E9995-0520-4AD2-BDEB-5F974986F36A}" destId="{2F80CC78-0EBE-41E5-97F4-65CC373B8F99}" srcOrd="2" destOrd="0" presId="urn:microsoft.com/office/officeart/2018/2/layout/IconVerticalSolidList"/>
    <dgm:cxn modelId="{90327736-A906-FF4D-83AF-03B868DEA7D3}" type="presParOf" srcId="{E53E9995-0520-4AD2-BDEB-5F974986F36A}" destId="{276E5A08-EDF0-442B-A400-2C8D99C9564E}" srcOrd="3" destOrd="0" presId="urn:microsoft.com/office/officeart/2018/2/layout/IconVerticalSolidList"/>
    <dgm:cxn modelId="{275A9427-670D-C34F-85C8-DC7F912544A1}" type="presParOf" srcId="{93AA215D-6FD5-4C5C-B438-D21E1A506C62}" destId="{041D2596-BCC7-4600-BB77-6A9614B075F2}" srcOrd="5" destOrd="0" presId="urn:microsoft.com/office/officeart/2018/2/layout/IconVerticalSolidList"/>
    <dgm:cxn modelId="{87AA1B5F-6C78-F644-AD8C-E41A426B4F03}" type="presParOf" srcId="{93AA215D-6FD5-4C5C-B438-D21E1A506C62}" destId="{006E9744-482C-40D3-A3A9-5BE391AEE205}" srcOrd="6" destOrd="0" presId="urn:microsoft.com/office/officeart/2018/2/layout/IconVerticalSolidList"/>
    <dgm:cxn modelId="{749A2CF8-5A2E-9544-8D28-806D38C393D6}" type="presParOf" srcId="{006E9744-482C-40D3-A3A9-5BE391AEE205}" destId="{90330C22-D2CC-4375-8F14-01B06FF546E6}" srcOrd="0" destOrd="0" presId="urn:microsoft.com/office/officeart/2018/2/layout/IconVerticalSolidList"/>
    <dgm:cxn modelId="{7784C27C-14AF-F647-B512-CD8DF7275E4F}" type="presParOf" srcId="{006E9744-482C-40D3-A3A9-5BE391AEE205}" destId="{87B90023-F246-461B-9DD4-45798BB1F8CF}" srcOrd="1" destOrd="0" presId="urn:microsoft.com/office/officeart/2018/2/layout/IconVerticalSolidList"/>
    <dgm:cxn modelId="{FF08B130-28A2-E240-8B66-17841EF40370}" type="presParOf" srcId="{006E9744-482C-40D3-A3A9-5BE391AEE205}" destId="{221462C6-CEAE-4BBB-AC9E-EFA1AC96315B}" srcOrd="2" destOrd="0" presId="urn:microsoft.com/office/officeart/2018/2/layout/IconVerticalSolidList"/>
    <dgm:cxn modelId="{3CA60A3E-7804-0E42-9F36-ED78CA87E2D5}" type="presParOf" srcId="{006E9744-482C-40D3-A3A9-5BE391AEE205}" destId="{F4E082E6-9921-48DB-ACD1-16F3FB7F99FB}" srcOrd="3" destOrd="0" presId="urn:microsoft.com/office/officeart/2018/2/layout/IconVerticalSolidList"/>
    <dgm:cxn modelId="{50C932B8-5920-314D-B283-B47BF4627C44}" type="presParOf" srcId="{93AA215D-6FD5-4C5C-B438-D21E1A506C62}" destId="{97D8F4D2-A6AC-4408-B54E-6B3DA6BBEE2D}" srcOrd="7" destOrd="0" presId="urn:microsoft.com/office/officeart/2018/2/layout/IconVerticalSolidList"/>
    <dgm:cxn modelId="{ADBFE9C5-E7AB-574F-9C29-DD1827E34A71}" type="presParOf" srcId="{93AA215D-6FD5-4C5C-B438-D21E1A506C62}" destId="{D7714D34-552F-41FF-ADD9-EB9F31959EEF}" srcOrd="8" destOrd="0" presId="urn:microsoft.com/office/officeart/2018/2/layout/IconVerticalSolidList"/>
    <dgm:cxn modelId="{5C3E4CAB-97D1-2744-A47B-BE1773874D25}" type="presParOf" srcId="{D7714D34-552F-41FF-ADD9-EB9F31959EEF}" destId="{ABBFD3FB-DA58-410B-AAA5-AC62EC841AB7}" srcOrd="0" destOrd="0" presId="urn:microsoft.com/office/officeart/2018/2/layout/IconVerticalSolidList"/>
    <dgm:cxn modelId="{79BC141B-A419-BF48-8BE0-06663CC592FA}" type="presParOf" srcId="{D7714D34-552F-41FF-ADD9-EB9F31959EEF}" destId="{D37E4728-5BD9-4B73-A67D-69321321AC57}" srcOrd="1" destOrd="0" presId="urn:microsoft.com/office/officeart/2018/2/layout/IconVerticalSolidList"/>
    <dgm:cxn modelId="{5A0DCD1D-84B2-C04C-A525-C095FC0356E9}" type="presParOf" srcId="{D7714D34-552F-41FF-ADD9-EB9F31959EEF}" destId="{60398988-196F-408D-81B1-342784A82D50}" srcOrd="2" destOrd="0" presId="urn:microsoft.com/office/officeart/2018/2/layout/IconVerticalSolidList"/>
    <dgm:cxn modelId="{91E9247D-3FAF-B940-8526-2396E2A0E53A}" type="presParOf" srcId="{D7714D34-552F-41FF-ADD9-EB9F31959EEF}" destId="{346B6464-D6CE-4BBA-980C-1ACE222D90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68C0-C351-4CB0-BC62-E581392F0862}">
      <dsp:nvSpPr>
        <dsp:cNvPr id="0" name=""/>
        <dsp:cNvSpPr/>
      </dsp:nvSpPr>
      <dsp:spPr>
        <a:xfrm>
          <a:off x="0" y="2358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0B7D0-5C4D-45E3-A7F4-DF241B136211}">
      <dsp:nvSpPr>
        <dsp:cNvPr id="0" name=""/>
        <dsp:cNvSpPr/>
      </dsp:nvSpPr>
      <dsp:spPr>
        <a:xfrm>
          <a:off x="151940" y="115371"/>
          <a:ext cx="276255" cy="276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A22D7-283F-4244-B2F6-3237805ED3B2}">
      <dsp:nvSpPr>
        <dsp:cNvPr id="0" name=""/>
        <dsp:cNvSpPr/>
      </dsp:nvSpPr>
      <dsp:spPr>
        <a:xfrm>
          <a:off x="580136" y="2358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 </a:t>
          </a:r>
          <a:r>
            <a:rPr lang="en-US" sz="1600" b="1" kern="1200" dirty="0">
              <a:solidFill>
                <a:schemeClr val="tx1"/>
              </a:solidFill>
            </a:rPr>
            <a:t>divide our data</a:t>
          </a:r>
          <a:r>
            <a:rPr lang="en-US" sz="1600" kern="1200" dirty="0">
              <a:solidFill>
                <a:schemeClr val="tx1"/>
              </a:solidFill>
            </a:rPr>
            <a:t> into two groups:</a:t>
          </a:r>
        </a:p>
      </dsp:txBody>
      <dsp:txXfrm>
        <a:off x="580136" y="2358"/>
        <a:ext cx="9749884" cy="502282"/>
      </dsp:txXfrm>
    </dsp:sp>
    <dsp:sp modelId="{27DAA034-29FF-4BFA-B0E6-59E254C0097E}">
      <dsp:nvSpPr>
        <dsp:cNvPr id="0" name=""/>
        <dsp:cNvSpPr/>
      </dsp:nvSpPr>
      <dsp:spPr>
        <a:xfrm>
          <a:off x="0" y="630211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4A841-2AFC-4CD5-A865-09EEC75647B6}">
      <dsp:nvSpPr>
        <dsp:cNvPr id="0" name=""/>
        <dsp:cNvSpPr/>
      </dsp:nvSpPr>
      <dsp:spPr>
        <a:xfrm>
          <a:off x="151940" y="743225"/>
          <a:ext cx="276255" cy="276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D965-1916-421A-A1EB-7A5837B3F9EC}">
      <dsp:nvSpPr>
        <dsp:cNvPr id="0" name=""/>
        <dsp:cNvSpPr/>
      </dsp:nvSpPr>
      <dsp:spPr>
        <a:xfrm>
          <a:off x="580136" y="630211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data (80%)</a:t>
          </a:r>
          <a:r>
            <a:rPr lang="en-US" sz="1600" kern="1200" dirty="0">
              <a:solidFill>
                <a:schemeClr val="tx1"/>
              </a:solidFill>
            </a:rPr>
            <a:t> → the computer </a:t>
          </a:r>
          <a:r>
            <a:rPr lang="en-US" sz="1600" i="1" kern="1200" dirty="0">
              <a:solidFill>
                <a:schemeClr val="tx1"/>
              </a:solidFill>
            </a:rPr>
            <a:t>learns</a:t>
          </a:r>
          <a:r>
            <a:rPr lang="en-US" sz="1600" kern="1200" dirty="0">
              <a:solidFill>
                <a:schemeClr val="tx1"/>
              </a:solidFill>
            </a:rPr>
            <a:t> from this.</a:t>
          </a:r>
        </a:p>
      </dsp:txBody>
      <dsp:txXfrm>
        <a:off x="580136" y="630211"/>
        <a:ext cx="9749884" cy="502282"/>
      </dsp:txXfrm>
    </dsp:sp>
    <dsp:sp modelId="{3F084672-91F1-4953-A6E5-6E94F68E483D}">
      <dsp:nvSpPr>
        <dsp:cNvPr id="0" name=""/>
        <dsp:cNvSpPr/>
      </dsp:nvSpPr>
      <dsp:spPr>
        <a:xfrm>
          <a:off x="0" y="1258065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FED01-7D7D-498B-8886-5923A82009F0}">
      <dsp:nvSpPr>
        <dsp:cNvPr id="0" name=""/>
        <dsp:cNvSpPr/>
      </dsp:nvSpPr>
      <dsp:spPr>
        <a:xfrm>
          <a:off x="151940" y="1371079"/>
          <a:ext cx="276255" cy="276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A08-EDF0-442B-A400-2C8D99C9564E}">
      <dsp:nvSpPr>
        <dsp:cNvPr id="0" name=""/>
        <dsp:cNvSpPr/>
      </dsp:nvSpPr>
      <dsp:spPr>
        <a:xfrm>
          <a:off x="580136" y="1258065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Testing data (20%)</a:t>
          </a:r>
          <a:r>
            <a:rPr lang="en-US" sz="1600" kern="1200" dirty="0">
              <a:solidFill>
                <a:schemeClr val="tx1"/>
              </a:solidFill>
            </a:rPr>
            <a:t> → we </a:t>
          </a:r>
          <a:r>
            <a:rPr lang="en-US" sz="1600" i="1" kern="1200" dirty="0">
              <a:solidFill>
                <a:schemeClr val="tx1"/>
              </a:solidFill>
            </a:rPr>
            <a:t>check</a:t>
          </a:r>
          <a:r>
            <a:rPr lang="en-US" sz="1600" kern="1200" dirty="0">
              <a:solidFill>
                <a:schemeClr val="tx1"/>
              </a:solidFill>
            </a:rPr>
            <a:t> if it really learned.</a:t>
          </a:r>
        </a:p>
      </dsp:txBody>
      <dsp:txXfrm>
        <a:off x="580136" y="1258065"/>
        <a:ext cx="9749884" cy="502282"/>
      </dsp:txXfrm>
    </dsp:sp>
    <dsp:sp modelId="{90330C22-D2CC-4375-8F14-01B06FF546E6}">
      <dsp:nvSpPr>
        <dsp:cNvPr id="0" name=""/>
        <dsp:cNvSpPr/>
      </dsp:nvSpPr>
      <dsp:spPr>
        <a:xfrm>
          <a:off x="0" y="1885919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0023-F246-461B-9DD4-45798BB1F8CF}">
      <dsp:nvSpPr>
        <dsp:cNvPr id="0" name=""/>
        <dsp:cNvSpPr/>
      </dsp:nvSpPr>
      <dsp:spPr>
        <a:xfrm>
          <a:off x="151940" y="1998932"/>
          <a:ext cx="276255" cy="276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082E6-9921-48DB-ACD1-16F3FB7F99FB}">
      <dsp:nvSpPr>
        <dsp:cNvPr id="0" name=""/>
        <dsp:cNvSpPr/>
      </dsp:nvSpPr>
      <dsp:spPr>
        <a:xfrm>
          <a:off x="580136" y="1885919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test_size</a:t>
          </a:r>
          <a:r>
            <a:rPr lang="en-US" sz="1600" kern="1200" dirty="0">
              <a:solidFill>
                <a:schemeClr val="tx1"/>
              </a:solidFill>
            </a:rPr>
            <a:t>=0.2 means </a:t>
          </a:r>
          <a:r>
            <a:rPr lang="en-US" sz="1600" b="1" kern="1200" dirty="0">
              <a:solidFill>
                <a:schemeClr val="tx1"/>
              </a:solidFill>
            </a:rPr>
            <a:t>20% for testing</a:t>
          </a:r>
          <a:r>
            <a:rPr lang="en-US" sz="1600" kern="1200" dirty="0">
              <a:solidFill>
                <a:schemeClr val="tx1"/>
              </a:solidFill>
            </a:rPr>
            <a:t> and </a:t>
          </a:r>
          <a:r>
            <a:rPr lang="en-US" sz="1600" b="1" kern="1200" dirty="0">
              <a:solidFill>
                <a:schemeClr val="tx1"/>
              </a:solidFill>
            </a:rPr>
            <a:t>80% for training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</dsp:txBody>
      <dsp:txXfrm>
        <a:off x="580136" y="1885919"/>
        <a:ext cx="9749884" cy="502282"/>
      </dsp:txXfrm>
    </dsp:sp>
    <dsp:sp modelId="{ABBFD3FB-DA58-410B-AAA5-AC62EC841AB7}">
      <dsp:nvSpPr>
        <dsp:cNvPr id="0" name=""/>
        <dsp:cNvSpPr/>
      </dsp:nvSpPr>
      <dsp:spPr>
        <a:xfrm>
          <a:off x="0" y="2513772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E4728-5BD9-4B73-A67D-69321321AC57}">
      <dsp:nvSpPr>
        <dsp:cNvPr id="0" name=""/>
        <dsp:cNvSpPr/>
      </dsp:nvSpPr>
      <dsp:spPr>
        <a:xfrm>
          <a:off x="151940" y="2626786"/>
          <a:ext cx="276255" cy="2762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6464-D6CE-4BBA-980C-1ACE222D90AA}">
      <dsp:nvSpPr>
        <dsp:cNvPr id="0" name=""/>
        <dsp:cNvSpPr/>
      </dsp:nvSpPr>
      <dsp:spPr>
        <a:xfrm>
          <a:off x="580136" y="2513772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random_state</a:t>
          </a:r>
          <a:r>
            <a:rPr lang="en-US" sz="1600" kern="1200" dirty="0">
              <a:solidFill>
                <a:schemeClr val="tx1"/>
              </a:solidFill>
            </a:rPr>
            <a:t>=42 just makes sure we get the </a:t>
          </a:r>
          <a:r>
            <a:rPr lang="en-US" sz="1600" i="1" kern="1200" dirty="0">
              <a:solidFill>
                <a:schemeClr val="tx1"/>
              </a:solidFill>
            </a:rPr>
            <a:t>same random split</a:t>
          </a:r>
          <a:r>
            <a:rPr lang="en-US" sz="1600" kern="1200" dirty="0">
              <a:solidFill>
                <a:schemeClr val="tx1"/>
              </a:solidFill>
            </a:rPr>
            <a:t> each time we run it.</a:t>
          </a:r>
        </a:p>
      </dsp:txBody>
      <dsp:txXfrm>
        <a:off x="580136" y="2513772"/>
        <a:ext cx="9749884" cy="502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6F64-1348-374C-BAD6-EE7AE13BB0F5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44DA-BF48-9D4C-AF15-6E77BEB0F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9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6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2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10/24/25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80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26" r:id="rId7"/>
    <p:sldLayoutId id="2147483727" r:id="rId8"/>
    <p:sldLayoutId id="2147483728" r:id="rId9"/>
    <p:sldLayoutId id="2147483729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PC4_DsJ8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B82A3AFF-50BD-DAFB-9486-3E5F7112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71" r="430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773E-9CE8-BB24-8819-83C4F6BC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Data Science/Machine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D1C3-050C-5954-465E-02815F91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8" y="4890463"/>
            <a:ext cx="7207683" cy="233118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Wisconsin Milwaukee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Fall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Sammie Omranian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7C4285-4F6C-C5EC-9616-9E032B9E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3" y="2005845"/>
            <a:ext cx="9639645" cy="3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1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ADF92-E684-92A4-649B-E95B836E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47" y="1565556"/>
            <a:ext cx="7042239" cy="75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4686D-ADAF-CA36-3303-76D81607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1" y="3199058"/>
            <a:ext cx="5854700" cy="176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683173" y="255272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942E3-1FF4-7E7F-B6FF-4BE2AC53CB34}"/>
              </a:ext>
            </a:extLst>
          </p:cNvPr>
          <p:cNvSpPr txBox="1"/>
          <p:nvPr/>
        </p:nvSpPr>
        <p:spPr>
          <a:xfrm>
            <a:off x="231229" y="5352655"/>
            <a:ext cx="968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 learns by watching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your behavior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— what videos you click, how long you watch, and what you skip</a:t>
            </a:r>
            <a:r>
              <a:rPr lang="en-US" dirty="0">
                <a:solidFill>
                  <a:srgbClr val="000000"/>
                </a:solidFill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It uses those examples (data)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learn patterns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and then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predict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what you’ll want next.</a:t>
            </a:r>
            <a:endParaRPr lang="en-US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420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599090" y="1590352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DB4EE-E45A-D4AC-7E5A-0AC242490ADE}"/>
              </a:ext>
            </a:extLst>
          </p:cNvPr>
          <p:cNvSpPr txBox="1"/>
          <p:nvPr/>
        </p:nvSpPr>
        <p:spPr>
          <a:xfrm>
            <a:off x="1114096" y="2403384"/>
            <a:ext cx="917553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collects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sz="2000" dirty="0"/>
              <a:t> like video category, length, watch time, and user likes.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“label” or “answer” is whether you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watched</a:t>
            </a:r>
            <a:r>
              <a:rPr lang="en-US" sz="2000" dirty="0"/>
              <a:t> or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skipped</a:t>
            </a:r>
            <a:r>
              <a:rPr lang="en-US" sz="2000" dirty="0"/>
              <a:t> the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learns patterns — 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“If the video is about coding + under 10 minutes + educational, this user likely watches it.”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it predicts what to recommend next!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the same logic we’ll use soon — but with simpler data.</a:t>
            </a:r>
          </a:p>
        </p:txBody>
      </p:sp>
    </p:spTree>
    <p:extLst>
      <p:ext uri="{BB962C8B-B14F-4D97-AF65-F5344CB8AC3E}">
        <p14:creationId xmlns:p14="http://schemas.microsoft.com/office/powerpoint/2010/main" val="316247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Can YouTube Be Wrong</a:t>
            </a:r>
            <a:r>
              <a:rPr lang="en-US" sz="40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?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✅ “Recommended video you actually liked”</a:t>
            </a: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❌ “Video that totally missed your interest”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dirty="0"/>
              <a:t>“Sometimes the computer </a:t>
            </a:r>
            <a:r>
              <a:rPr lang="en-US" sz="2000" i="1" dirty="0"/>
              <a:t>thinks</a:t>
            </a:r>
            <a:r>
              <a:rPr lang="en-US" sz="2000" dirty="0"/>
              <a:t> it knows you… but it’s wrong!” 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5CEA6-0336-A34A-31B9-BA4AEAC542F4}"/>
              </a:ext>
            </a:extLst>
          </p:cNvPr>
          <p:cNvSpPr txBox="1"/>
          <p:nvPr/>
        </p:nvSpPr>
        <p:spPr>
          <a:xfrm>
            <a:off x="692085" y="4002512"/>
            <a:ext cx="8912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Even smart AI systems make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Why? Because they may have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learned from limited or biased examples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 need to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test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model on </a:t>
            </a: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new data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to see how well it truly been 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trained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!</a:t>
            </a:r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28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81079" y="1734671"/>
            <a:ext cx="9408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is trained on millions of examples — what people click, like, or ignore.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if it only learned from </a:t>
            </a:r>
            <a:r>
              <a:rPr lang="en-US" sz="2000" i="1" dirty="0"/>
              <a:t>some users</a:t>
            </a:r>
            <a:r>
              <a:rPr lang="en-US" sz="2000" dirty="0"/>
              <a:t> or </a:t>
            </a:r>
            <a:r>
              <a:rPr lang="en-US" sz="2000" i="1" dirty="0"/>
              <a:t>certain types of videos</a:t>
            </a:r>
            <a:r>
              <a:rPr lang="en-US" sz="2000" dirty="0"/>
              <a:t>, it may make bad guesses for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That’s why in machine learning; we </a:t>
            </a:r>
            <a:r>
              <a:rPr lang="en-US" sz="2000" b="1" dirty="0"/>
              <a:t>don’t test on the same data we trained 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 </a:t>
            </a:r>
            <a:r>
              <a:rPr lang="en-US" sz="2000" b="1" dirty="0">
                <a:solidFill>
                  <a:srgbClr val="00B050"/>
                </a:solidFill>
              </a:rPr>
              <a:t>split our data</a:t>
            </a:r>
            <a:r>
              <a:rPr lang="en-US" sz="2000" dirty="0">
                <a:solidFill>
                  <a:srgbClr val="00B050"/>
                </a:solidFill>
              </a:rPr>
              <a:t> </a:t>
            </a:r>
            <a:r>
              <a:rPr lang="en-US" sz="2000" dirty="0"/>
              <a:t>into two 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data</a:t>
            </a:r>
            <a:r>
              <a:rPr lang="en-US" sz="2000" b="1" dirty="0"/>
              <a:t>:</a:t>
            </a:r>
            <a:r>
              <a:rPr lang="en-US" sz="2000" dirty="0"/>
              <a:t> to help the computer learn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 data: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2000" dirty="0"/>
              <a:t>to check if it can predict correctly on </a:t>
            </a:r>
            <a:r>
              <a:rPr lang="en-US" sz="2000" i="1" dirty="0"/>
              <a:t>new</a:t>
            </a:r>
            <a:r>
              <a:rPr lang="en-US" sz="2000" dirty="0"/>
              <a:t> examples</a:t>
            </a:r>
          </a:p>
        </p:txBody>
      </p:sp>
    </p:spTree>
    <p:extLst>
      <p:ext uri="{BB962C8B-B14F-4D97-AF65-F5344CB8AC3E}">
        <p14:creationId xmlns:p14="http://schemas.microsoft.com/office/powerpoint/2010/main" val="34489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8F3282-A01D-F3A6-D208-EAC113BC8632}"/>
              </a:ext>
            </a:extLst>
          </p:cNvPr>
          <p:cNvGrpSpPr/>
          <p:nvPr/>
        </p:nvGrpSpPr>
        <p:grpSpPr>
          <a:xfrm>
            <a:off x="2139970" y="1557536"/>
            <a:ext cx="5359026" cy="1987480"/>
            <a:chOff x="2139970" y="1557536"/>
            <a:chExt cx="5359026" cy="1987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89D00-4462-1AD9-7195-0CA6CA3D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970" y="1557536"/>
              <a:ext cx="5359026" cy="18819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EEBA8B-F6A0-3B85-CC29-7869646BD69E}"/>
                </a:ext>
              </a:extLst>
            </p:cNvPr>
            <p:cNvSpPr txBox="1"/>
            <p:nvPr/>
          </p:nvSpPr>
          <p:spPr>
            <a:xfrm>
              <a:off x="3520965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80%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FBB92-B992-D250-6B11-4D0468563F01}"/>
                </a:ext>
              </a:extLst>
            </p:cNvPr>
            <p:cNvSpPr txBox="1"/>
            <p:nvPr/>
          </p:nvSpPr>
          <p:spPr>
            <a:xfrm>
              <a:off x="6001406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20%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B99195-9F56-AB42-0E18-68AAE0EDCD8E}"/>
              </a:ext>
            </a:extLst>
          </p:cNvPr>
          <p:cNvSpPr txBox="1"/>
          <p:nvPr/>
        </p:nvSpPr>
        <p:spPr>
          <a:xfrm>
            <a:off x="940259" y="4624552"/>
            <a:ext cx="6329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data helps the computer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portion is kept aside to evaluate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Python, we’ll use a built-in function to do this automatically.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Let’s Build Our First Machine Learning Model!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We’ll teach the computer to predict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test scores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from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hours studied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— just like YouTube learns to predict what you’ll watch next!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r>
              <a:rPr lang="en-US" dirty="0"/>
              <a:t>Our data will have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dirty="0"/>
              <a:t> (hours studied) and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labels</a:t>
            </a:r>
            <a:r>
              <a:rPr lang="en-US" dirty="0"/>
              <a:t> (scores).</a:t>
            </a:r>
          </a:p>
          <a:p>
            <a:r>
              <a:rPr lang="en-US" dirty="0"/>
              <a:t>The computer will learn the pattern — a </a:t>
            </a:r>
            <a:r>
              <a:rPr lang="en-US" i="1" dirty="0"/>
              <a:t>line of best fit</a:t>
            </a:r>
            <a:r>
              <a:rPr lang="en-US" dirty="0"/>
              <a:t>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8F1AE-56FA-C5B1-7542-88227139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7" y="3741421"/>
            <a:ext cx="7003797" cy="29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Step 1: Import Libraries and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C7597-D3F4-86E6-543B-CB6AAF34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6" y="2784506"/>
            <a:ext cx="7390428" cy="166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A1764-106F-51A6-8E16-077F9F14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" y="5486135"/>
            <a:ext cx="4584700" cy="12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DAA80-6D54-BF7E-183B-1A8AF1F5D9C9}"/>
              </a:ext>
            </a:extLst>
          </p:cNvPr>
          <p:cNvSpPr txBox="1"/>
          <p:nvPr/>
        </p:nvSpPr>
        <p:spPr>
          <a:xfrm>
            <a:off x="373869" y="510598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 libraries?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6D7CB-EE48-37EE-4228-C05DCEB7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46" y="3653062"/>
            <a:ext cx="7772400" cy="892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10D1D-0002-5138-A41C-E12E00D5D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06" y="3713709"/>
            <a:ext cx="7772400" cy="5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Features and labels – X and 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D9303-6DE1-FDF3-5479-5413A97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42" y="4735748"/>
            <a:ext cx="6195004" cy="1045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96090-CB5A-C2E1-248B-6C80B68A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42" y="3152446"/>
            <a:ext cx="5410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B5F8-AA96-E988-1C69-966348C27F73}"/>
              </a:ext>
            </a:extLst>
          </p:cNvPr>
          <p:cNvSpPr txBox="1"/>
          <p:nvPr/>
        </p:nvSpPr>
        <p:spPr>
          <a:xfrm>
            <a:off x="223424" y="513912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E1D77-E2F3-89E3-4A51-C657A4B9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6" y="5616154"/>
            <a:ext cx="11836484" cy="369332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4DBA34B4-1797-4F2B-7BC5-AC3AF227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672350"/>
              </p:ext>
            </p:extLst>
          </p:nvPr>
        </p:nvGraphicFramePr>
        <p:xfrm>
          <a:off x="1169894" y="1973641"/>
          <a:ext cx="10330021" cy="301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00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Girls Who Code – Week 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8" y="4683158"/>
            <a:ext cx="253395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777239" y="2272749"/>
            <a:ext cx="906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24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Lucida Sans" panose="020B0602030504020204" pitchFamily="34" charset="77"/>
              </a:rPr>
              <a:t>Introduction to Machine Learning</a:t>
            </a: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endParaRPr lang="en-US" sz="2400" dirty="0">
              <a:latin typeface="Lucida Sans" panose="020B0602030504020204" pitchFamily="34" charset="77"/>
            </a:endParaRPr>
          </a:p>
          <a:p>
            <a:endParaRPr lang="en-US" sz="2400" b="0" i="1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22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223424" y="445344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9F14-D0A8-50DB-76FC-750BD9EA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21" y="4949957"/>
            <a:ext cx="6793515" cy="1114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CCAC-9BAC-1381-540E-8104D8CACFCD}"/>
              </a:ext>
            </a:extLst>
          </p:cNvPr>
          <p:cNvSpPr txBox="1"/>
          <p:nvPr/>
        </p:nvSpPr>
        <p:spPr>
          <a:xfrm>
            <a:off x="1538528" y="2506635"/>
            <a:ext cx="77941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” the model on most of the data.</a:t>
            </a:r>
          </a:p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” on a smaller part to see how it performs on new data.</a:t>
            </a:r>
          </a:p>
          <a:p>
            <a:r>
              <a:rPr lang="en-US" sz="2000" dirty="0"/>
              <a:t>Here, 80% train / 20% test.</a:t>
            </a:r>
          </a:p>
          <a:p>
            <a:endParaRPr lang="en-US" sz="2000" dirty="0"/>
          </a:p>
          <a:p>
            <a:r>
              <a:rPr lang="en-US" sz="2000" dirty="0"/>
              <a:t>It is like: Studying with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Flashcards! (train = study cards, test = quiz cards).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78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" y="289695"/>
            <a:ext cx="7068496" cy="1391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Google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</a:rPr>
              <a:t>Colab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 – Our Coding Hub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</a:rPr>
              <a:t>Where we’ll write, run, and share all our Python code</a:t>
            </a:r>
            <a:endParaRPr lang="en-US" sz="2000" kern="1200" dirty="0">
              <a:solidFill>
                <a:schemeClr val="accent5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490943" y="2664835"/>
            <a:ext cx="7909862" cy="3647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11FE23-8E0B-E331-4097-B70A6D02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015" y="5736964"/>
            <a:ext cx="1986455" cy="1039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5DBEA-E7D6-45AF-4E55-DF38A2F8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3" y="2509699"/>
            <a:ext cx="650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Agenda</a:t>
            </a:r>
            <a:endParaRPr lang="en-US" dirty="0"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479" y="4974000"/>
            <a:ext cx="1977975" cy="103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213677" y="2223069"/>
            <a:ext cx="90355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Today’s Plan: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Artificial Intelligence (AI)?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AI vs. 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Train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Hands-on</a:t>
            </a:r>
            <a:r>
              <a:rPr lang="en-US" sz="2400" dirty="0">
                <a:solidFill>
                  <a:srgbClr val="000000"/>
                </a:solidFill>
                <a:latin typeface="-webkit-standard"/>
              </a:rPr>
              <a:t> – practice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Reflection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🕒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We’ll learn → code → see results → share discoveries!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4E41-00DA-62B8-EB0B-282EF63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22" y="1257300"/>
            <a:ext cx="3210337" cy="25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What Artificial Intelligence (AI)?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8853" y="4983480"/>
            <a:ext cx="1991062" cy="1041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24835" y="1557243"/>
            <a:ext cx="1082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Lucida Sans" panose="020B0602030504020204" pitchFamily="34" charset="77"/>
              </a:rPr>
              <a:t>AI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 means making computers think and learn like humans — to recognize, decide, and improve with experience.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1B692-D37B-3B52-6B2B-6CF2FD47B945}"/>
              </a:ext>
            </a:extLst>
          </p:cNvPr>
          <p:cNvSpPr txBox="1"/>
          <p:nvPr/>
        </p:nvSpPr>
        <p:spPr>
          <a:xfrm>
            <a:off x="4580044" y="64886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credit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CC750-9771-DBA7-6237-0A34610A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26" y="2712216"/>
            <a:ext cx="4536747" cy="3825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A6ABD-AF8E-5794-04B7-EE297B675780}"/>
              </a:ext>
            </a:extLst>
          </p:cNvPr>
          <p:cNvSpPr txBox="1"/>
          <p:nvPr/>
        </p:nvSpPr>
        <p:spPr>
          <a:xfrm>
            <a:off x="388883" y="3193908"/>
            <a:ext cx="3636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isn’t just robots — it’s behind apps we use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Siri, </a:t>
            </a:r>
            <a:r>
              <a:rPr lang="en-US" dirty="0" err="1"/>
              <a:t>ChatGPT</a:t>
            </a:r>
            <a:r>
              <a:rPr lang="en-US" dirty="0"/>
              <a:t>, Netflix, and Snapchat filters all use AI in different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= “teaching computers to be smart.”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Examples of AI in Everyday Life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113" y="5013434"/>
            <a:ext cx="1933802" cy="101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45856" y="2030209"/>
            <a:ext cx="10820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🎶</a:t>
            </a:r>
            <a:r>
              <a:rPr lang="en-US" sz="2000" dirty="0"/>
              <a:t> </a:t>
            </a:r>
            <a:r>
              <a:rPr lang="en-US" sz="2000" b="1" dirty="0"/>
              <a:t>Spotify:</a:t>
            </a:r>
            <a:r>
              <a:rPr lang="en-US" sz="2000" dirty="0"/>
              <a:t> learns your taste to recommend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🗺️</a:t>
            </a:r>
            <a:r>
              <a:rPr lang="en-US" sz="2000" dirty="0"/>
              <a:t> </a:t>
            </a:r>
            <a:r>
              <a:rPr lang="en-US" sz="2000" b="1" dirty="0"/>
              <a:t>Google Maps:</a:t>
            </a:r>
            <a:r>
              <a:rPr lang="en-US" sz="2000" dirty="0"/>
              <a:t> finds the fastest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📱 </a:t>
            </a:r>
            <a:r>
              <a:rPr lang="en-US" sz="2000" b="1" dirty="0"/>
              <a:t>TikTok:</a:t>
            </a:r>
            <a:r>
              <a:rPr lang="en-US" sz="2000" dirty="0"/>
              <a:t> learns what you 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🩺 </a:t>
            </a:r>
            <a:r>
              <a:rPr lang="en-US" sz="2000" b="1" dirty="0"/>
              <a:t>Healthcare AI:</a:t>
            </a:r>
            <a:r>
              <a:rPr lang="en-US" sz="2000" dirty="0"/>
              <a:t> detects early signs of illness</a:t>
            </a:r>
          </a:p>
        </p:txBody>
      </p:sp>
    </p:spTree>
    <p:extLst>
      <p:ext uri="{BB962C8B-B14F-4D97-AF65-F5344CB8AC3E}">
        <p14:creationId xmlns:p14="http://schemas.microsoft.com/office/powerpoint/2010/main" val="35028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What is Machine Learning (ML)?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786" y="5210480"/>
            <a:ext cx="1557129" cy="814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267036" y="2504976"/>
            <a:ext cx="299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Machine Learning (ML)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part of AI that learns from data instead of being programmed with rules.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7EB14E-8E64-502B-697B-217A3908FDAA}"/>
              </a:ext>
            </a:extLst>
          </p:cNvPr>
          <p:cNvGrpSpPr/>
          <p:nvPr/>
        </p:nvGrpSpPr>
        <p:grpSpPr>
          <a:xfrm>
            <a:off x="3258207" y="1955800"/>
            <a:ext cx="6007100" cy="4902200"/>
            <a:chOff x="3354008" y="1350078"/>
            <a:chExt cx="6007100" cy="4902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5C982-F957-2F90-3706-2961EC28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008" y="1350078"/>
              <a:ext cx="6007100" cy="4902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9EE478-0D8C-F62C-AA5A-2F444F8A9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471" y="3819133"/>
              <a:ext cx="2898637" cy="18286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D29BB3-7D06-B00F-C309-1A9C5E507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008" y="3950321"/>
              <a:ext cx="2898637" cy="16974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FA4D53-C65E-96EC-A066-4B80ABAE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93" y="5017195"/>
            <a:ext cx="3383646" cy="6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Machine learns?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6" y="3069909"/>
            <a:ext cx="467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 </a:t>
            </a:r>
            <a:r>
              <a:rPr lang="en-US" i="1" dirty="0"/>
              <a:t>learn</a:t>
            </a:r>
            <a:r>
              <a:rPr lang="en-US" dirty="0"/>
              <a:t> by finding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those patterns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what we’ll do today!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30D-90E8-8C1F-0306-BFDB3C23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96" y="1781602"/>
            <a:ext cx="4469335" cy="421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44093-7AE5-21F4-7C28-D9F1D061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" y="1992780"/>
            <a:ext cx="499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Types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6A153-78D6-6BC8-FCB7-E919B7D2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22" y="3410344"/>
            <a:ext cx="3101469" cy="3101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26353-DD35-E59E-D4D1-5D88992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1" y="3452384"/>
            <a:ext cx="2848306" cy="310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76F63-C078-51E7-7BAB-CFC85EED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1" y="1586036"/>
            <a:ext cx="7772400" cy="14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663" y="5076497"/>
            <a:ext cx="1813251" cy="94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5" y="1879825"/>
            <a:ext cx="1058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supervised learning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, we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teach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computer using examples that already have answers (labels).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8BAC2-267C-A5A6-E6C7-170EAC91368C}"/>
              </a:ext>
            </a:extLst>
          </p:cNvPr>
          <p:cNvSpPr txBox="1"/>
          <p:nvPr/>
        </p:nvSpPr>
        <p:spPr>
          <a:xfrm>
            <a:off x="1098247" y="4824718"/>
            <a:ext cx="7400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Spotify recommend songs to the listener?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Spotify 🎶 → learns from “liked / skipped” songs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5F773-C9C4-190C-2F86-B7C55DC92002}"/>
              </a:ext>
            </a:extLst>
          </p:cNvPr>
          <p:cNvSpPr txBox="1"/>
          <p:nvPr/>
        </p:nvSpPr>
        <p:spPr>
          <a:xfrm>
            <a:off x="466235" y="3141417"/>
            <a:ext cx="8234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YouTube recommend videos to its users?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▶️ → learns from “liked👍 / not liked👎 ” videos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564556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933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-webkit-standard</vt:lpstr>
      <vt:lpstr>Aptos</vt:lpstr>
      <vt:lpstr>Arial</vt:lpstr>
      <vt:lpstr>AvenirNext LT Pro Medium</vt:lpstr>
      <vt:lpstr>Calibri</vt:lpstr>
      <vt:lpstr>Gill Sans Nova</vt:lpstr>
      <vt:lpstr>Lucida Sans</vt:lpstr>
      <vt:lpstr>ConfettiVTI</vt:lpstr>
      <vt:lpstr>Introduction to Data Science/Machine Learning</vt:lpstr>
      <vt:lpstr>Girls Who Code – Week 7</vt:lpstr>
      <vt:lpstr>Agenda</vt:lpstr>
      <vt:lpstr>What Artificial Intelligence (AI)?</vt:lpstr>
      <vt:lpstr>Examples of AI in Everyday Life</vt:lpstr>
      <vt:lpstr>What is Machine Learning (ML)?</vt:lpstr>
      <vt:lpstr>How Machine learns?</vt:lpstr>
      <vt:lpstr>Types of Machine Learning</vt:lpstr>
      <vt:lpstr>Supervised Learning in Real Life!</vt:lpstr>
      <vt:lpstr>Supervised Learning in Real Life!</vt:lpstr>
      <vt:lpstr>How the Computers Learn? </vt:lpstr>
      <vt:lpstr>How the Computers Learn? </vt:lpstr>
      <vt:lpstr>Can YouTube Be Wrong? </vt:lpstr>
      <vt:lpstr>Train and Test Data </vt:lpstr>
      <vt:lpstr>Train and Test Data </vt:lpstr>
      <vt:lpstr>Hands-On Practice – Let’s Code</vt:lpstr>
      <vt:lpstr>Hands-On Practice – Let’s Code</vt:lpstr>
      <vt:lpstr>Hands-On Practice – Let’s Code</vt:lpstr>
      <vt:lpstr>Hands-On Practice – Let’s Code</vt:lpstr>
      <vt:lpstr>Hands-On Practice – Let’s Code</vt:lpstr>
      <vt:lpstr>Google Colab – Our Coding Hub Where we’ll write, run, and share all our Python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Science/Machine Learning</dc:title>
  <dc:creator>Sammie Omranian</dc:creator>
  <cp:lastModifiedBy>Sammie Omranian</cp:lastModifiedBy>
  <cp:revision>71</cp:revision>
  <dcterms:created xsi:type="dcterms:W3CDTF">2025-09-12T18:51:33Z</dcterms:created>
  <dcterms:modified xsi:type="dcterms:W3CDTF">2025-10-24T23:57:54Z</dcterms:modified>
</cp:coreProperties>
</file>